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2" r:id="rId8"/>
    <p:sldId id="283" r:id="rId9"/>
    <p:sldId id="284" r:id="rId10"/>
    <p:sldId id="285" r:id="rId11"/>
    <p:sldId id="286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1322210-A48F-4782-8160-407D5019ED8F}" type="datetimeFigureOut">
              <a:rPr lang="pl-PL" smtClean="0"/>
              <a:t>2015-07-02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E0390AD-49BD-44F5-B400-2A811F380EC5}" type="slidenum">
              <a:rPr lang="pl-PL" smtClean="0"/>
              <a:t>‹#›</a:t>
            </a:fld>
            <a:endParaRPr lang="pl-P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 algn="r">
              <a:buNone/>
            </a:pPr>
            <a:endParaRPr lang="pl-PL" dirty="0" smtClean="0"/>
          </a:p>
          <a:p>
            <a:pPr marL="0" indent="0" algn="r">
              <a:buNone/>
            </a:pPr>
            <a:endParaRPr lang="pl-PL" dirty="0"/>
          </a:p>
          <a:p>
            <a:pPr marL="0" indent="0" algn="r">
              <a:buNone/>
            </a:pPr>
            <a:endParaRPr lang="pl-PL" dirty="0" smtClean="0"/>
          </a:p>
          <a:p>
            <a:pPr marL="0" indent="0" algn="r">
              <a:buNone/>
            </a:pPr>
            <a:endParaRPr lang="pl-PL" dirty="0"/>
          </a:p>
          <a:p>
            <a:pPr marL="0" indent="0" algn="r">
              <a:buNone/>
            </a:pPr>
            <a:endParaRPr lang="pl-PL" dirty="0" smtClean="0"/>
          </a:p>
          <a:p>
            <a:pPr marL="0" indent="0" algn="r">
              <a:buNone/>
            </a:pPr>
            <a:r>
              <a:rPr lang="pl-PL" dirty="0" smtClean="0"/>
              <a:t>Opole </a:t>
            </a:r>
            <a:r>
              <a:rPr lang="pl-PL" dirty="0" smtClean="0"/>
              <a:t>Lubelskie, dn. 07.05.2015</a:t>
            </a: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348328"/>
            <a:ext cx="3260876" cy="144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Obraz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3456384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4320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Grupy </a:t>
            </a:r>
            <a:r>
              <a:rPr lang="pl-PL" dirty="0"/>
              <a:t>producentów rolnych mogą prowadzić działalność w oparciu o formę </a:t>
            </a:r>
            <a:r>
              <a:rPr lang="pl-PL" dirty="0" smtClean="0"/>
              <a:t>prawną:</a:t>
            </a:r>
          </a:p>
          <a:p>
            <a:r>
              <a:rPr lang="pl-PL" dirty="0" smtClean="0"/>
              <a:t>spółki </a:t>
            </a:r>
            <a:r>
              <a:rPr lang="pl-PL" dirty="0"/>
              <a:t>z ograniczoną odpowiedzialnością, </a:t>
            </a:r>
            <a:endParaRPr lang="pl-PL" dirty="0" smtClean="0"/>
          </a:p>
          <a:p>
            <a:r>
              <a:rPr lang="pl-PL" dirty="0" smtClean="0"/>
              <a:t>spółdzielni</a:t>
            </a:r>
            <a:r>
              <a:rPr lang="pl-PL" dirty="0"/>
              <a:t>, </a:t>
            </a:r>
            <a:endParaRPr lang="pl-PL" dirty="0" smtClean="0"/>
          </a:p>
          <a:p>
            <a:r>
              <a:rPr lang="pl-PL" dirty="0" smtClean="0"/>
              <a:t>zrzeszenia </a:t>
            </a:r>
            <a:r>
              <a:rPr lang="pl-PL" dirty="0"/>
              <a:t>lub </a:t>
            </a:r>
            <a:endParaRPr lang="pl-PL" dirty="0" smtClean="0"/>
          </a:p>
          <a:p>
            <a:r>
              <a:rPr lang="pl-PL" dirty="0" smtClean="0"/>
              <a:t>towarzyszenia</a:t>
            </a:r>
            <a:r>
              <a:rPr lang="pl-PL" dirty="0"/>
              <a:t>. 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3431875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LUBSAD </a:t>
            </a:r>
            <a:r>
              <a:rPr lang="pl-PL" dirty="0"/>
              <a:t>Sp. z o.o. w Motyczu jest w Polsce jedną z pierwszych grup producentów owoców, działających na podstawie ustawy o nowych formach wsparcia dla rolnictwa. Zawiązana została w 2007 r. na bazie działającego na Lubelszczyźnie zrzeszenia o tej samej nazwie. </a:t>
            </a:r>
            <a:endParaRPr lang="pl-PL" dirty="0" smtClean="0"/>
          </a:p>
        </p:txBody>
      </p:sp>
      <p:pic>
        <p:nvPicPr>
          <p:cNvPr id="1026" name="Picture 2" descr="D:\Pictures\Lubsad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1008"/>
            <a:ext cx="3130142" cy="299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26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Lublin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6" name="Obraz 5" descr="D:\logotypMI_na_bialy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048672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389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Konin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6120679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1375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Opole Lubelskie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6" name="Obraz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4680520" cy="4434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6341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b="1" dirty="0" smtClean="0"/>
              <a:t>Opole Lubelskie</a:t>
            </a:r>
            <a:r>
              <a:rPr lang="pl-PL" dirty="0" smtClean="0"/>
              <a:t>. Nowe </a:t>
            </a:r>
            <a:r>
              <a:rPr lang="pl-PL" dirty="0"/>
              <a:t>logo składa się z trzech elementów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lvl="0"/>
            <a:r>
              <a:rPr lang="pl-PL" dirty="0"/>
              <a:t>charakterystycznego znacznika z </a:t>
            </a:r>
            <a:r>
              <a:rPr lang="pl-PL" dirty="0" smtClean="0"/>
              <a:t>map internetowych </a:t>
            </a:r>
            <a:r>
              <a:rPr lang="pl-PL" dirty="0"/>
              <a:t>oraz </a:t>
            </a:r>
          </a:p>
          <a:p>
            <a:pPr lvl="0"/>
            <a:r>
              <a:rPr lang="pl-PL" dirty="0"/>
              <a:t>wpisanego w niego owocu jabłka </a:t>
            </a:r>
            <a:r>
              <a:rPr lang="pl-PL" dirty="0" smtClean="0"/>
              <a:t> </a:t>
            </a:r>
            <a:endParaRPr lang="pl-PL" dirty="0"/>
          </a:p>
          <a:p>
            <a:pPr lvl="0"/>
            <a:r>
              <a:rPr lang="pl-PL" dirty="0"/>
              <a:t>hasła "Owocne inwestycje”. 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Owoc </a:t>
            </a:r>
            <a:r>
              <a:rPr lang="pl-PL" dirty="0"/>
              <a:t>jest </a:t>
            </a:r>
            <a:r>
              <a:rPr lang="pl-PL" dirty="0" smtClean="0"/>
              <a:t>symbolem </a:t>
            </a:r>
            <a:r>
              <a:rPr lang="pl-PL" dirty="0"/>
              <a:t>bogactwa i urodzaju. Podkreśla też rolę sadownictwa i przetwórstwa, jako podstawę lokalnej gospodarki.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88321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Cykl rozwoju marki – Brand </a:t>
            </a:r>
            <a:r>
              <a:rPr lang="pl-PL" dirty="0" err="1" smtClean="0"/>
              <a:t>Asset</a:t>
            </a:r>
            <a:r>
              <a:rPr lang="pl-PL" dirty="0" smtClean="0"/>
              <a:t> </a:t>
            </a:r>
            <a:r>
              <a:rPr lang="pl-PL" dirty="0" err="1" smtClean="0"/>
              <a:t>Valuator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6" name="Obraz 5" descr="D:\Pictures\Pictures\Brand Asset_rys_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536504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023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 smtClean="0"/>
              <a:t>Cykl rozwoju marki – Brand </a:t>
            </a:r>
            <a:r>
              <a:rPr lang="pl-PL" dirty="0" err="1" smtClean="0"/>
              <a:t>Asset</a:t>
            </a:r>
            <a:r>
              <a:rPr lang="pl-PL" dirty="0" smtClean="0"/>
              <a:t> </a:t>
            </a:r>
            <a:r>
              <a:rPr lang="pl-PL" dirty="0" err="1" smtClean="0"/>
              <a:t>Valuator</a:t>
            </a:r>
            <a:endParaRPr lang="pl-PL" dirty="0" smtClean="0"/>
          </a:p>
          <a:p>
            <a:pPr marL="0" indent="0">
              <a:buNone/>
            </a:pPr>
            <a:r>
              <a:rPr lang="pl-PL" dirty="0" smtClean="0"/>
              <a:t>1</a:t>
            </a:r>
            <a:r>
              <a:rPr lang="pl-PL" dirty="0"/>
              <a:t>.	</a:t>
            </a:r>
            <a:r>
              <a:rPr lang="pl-PL" b="1" dirty="0"/>
              <a:t>Marka nowa </a:t>
            </a:r>
            <a:r>
              <a:rPr lang="pl-PL" dirty="0"/>
              <a:t>lub niewypromowana wymaga:</a:t>
            </a:r>
          </a:p>
          <a:p>
            <a:pPr marL="0" indent="0">
              <a:buNone/>
            </a:pPr>
            <a:r>
              <a:rPr lang="pl-PL" dirty="0" smtClean="0"/>
              <a:t>	•Budowy </a:t>
            </a:r>
            <a:r>
              <a:rPr lang="pl-PL" dirty="0"/>
              <a:t>świadomości oraz kierunku</a:t>
            </a:r>
          </a:p>
          <a:p>
            <a:pPr marL="0" indent="0">
              <a:buNone/>
            </a:pPr>
            <a:r>
              <a:rPr lang="pl-PL" dirty="0" smtClean="0"/>
              <a:t>	•Jasnego </a:t>
            </a:r>
            <a:r>
              <a:rPr lang="pl-PL" dirty="0"/>
              <a:t>punktu widzenia</a:t>
            </a:r>
          </a:p>
          <a:p>
            <a:pPr marL="0" indent="0">
              <a:buNone/>
            </a:pPr>
            <a:r>
              <a:rPr lang="pl-PL" dirty="0"/>
              <a:t>2.	</a:t>
            </a:r>
            <a:r>
              <a:rPr lang="pl-PL" b="1" dirty="0"/>
              <a:t>Marka z obszaru zainteresowanie </a:t>
            </a:r>
            <a:r>
              <a:rPr lang="pl-PL" dirty="0"/>
              <a:t>oznacza niszowość lub fazę </a:t>
            </a:r>
            <a:r>
              <a:rPr lang="pl-PL" dirty="0" smtClean="0"/>
              <a:t>	rozwoju</a:t>
            </a:r>
            <a:r>
              <a:rPr lang="pl-PL" dirty="0"/>
              <a:t>. </a:t>
            </a:r>
            <a:r>
              <a:rPr lang="pl-PL" dirty="0" smtClean="0"/>
              <a:t> Na tym </a:t>
            </a:r>
            <a:r>
              <a:rPr lang="pl-PL" dirty="0"/>
              <a:t>etapie występują:</a:t>
            </a:r>
          </a:p>
          <a:p>
            <a:pPr marL="0" indent="0">
              <a:buNone/>
            </a:pPr>
            <a:r>
              <a:rPr lang="pl-PL" dirty="0" smtClean="0"/>
              <a:t>	•Niskie </a:t>
            </a:r>
            <a:r>
              <a:rPr lang="pl-PL" dirty="0"/>
              <a:t>przychody, ale </a:t>
            </a:r>
          </a:p>
          <a:p>
            <a:pPr marL="0" indent="0">
              <a:buNone/>
            </a:pPr>
            <a:r>
              <a:rPr lang="pl-PL" dirty="0" smtClean="0"/>
              <a:t>	•Wysoki </a:t>
            </a:r>
            <a:r>
              <a:rPr lang="pl-PL" dirty="0"/>
              <a:t>potencjał</a:t>
            </a:r>
          </a:p>
          <a:p>
            <a:pPr marL="0" indent="0">
              <a:buNone/>
            </a:pPr>
            <a:r>
              <a:rPr lang="pl-PL" dirty="0"/>
              <a:t>3.	</a:t>
            </a:r>
            <a:r>
              <a:rPr lang="pl-PL" b="1" dirty="0"/>
              <a:t>Lider</a:t>
            </a:r>
            <a:r>
              <a:rPr lang="pl-PL" dirty="0"/>
              <a:t>, to marka u szczytu wzrostu. Na tym etapie występują:</a:t>
            </a:r>
          </a:p>
          <a:p>
            <a:pPr marL="0" indent="0">
              <a:buNone/>
            </a:pPr>
            <a:r>
              <a:rPr lang="pl-PL" dirty="0" smtClean="0"/>
              <a:t>	•Wysokie </a:t>
            </a:r>
            <a:r>
              <a:rPr lang="pl-PL" dirty="0"/>
              <a:t>przychody</a:t>
            </a:r>
          </a:p>
          <a:p>
            <a:pPr marL="0" indent="0">
              <a:buNone/>
            </a:pPr>
            <a:r>
              <a:rPr lang="pl-PL" dirty="0" smtClean="0"/>
              <a:t>	•Wysoki </a:t>
            </a:r>
            <a:r>
              <a:rPr lang="pl-PL" dirty="0"/>
              <a:t>potencjał</a:t>
            </a:r>
          </a:p>
          <a:p>
            <a:pPr marL="0" indent="0">
              <a:buNone/>
            </a:pPr>
            <a:r>
              <a:rPr lang="pl-PL" dirty="0"/>
              <a:t>4.	</a:t>
            </a:r>
            <a:r>
              <a:rPr lang="pl-PL" b="1" dirty="0"/>
              <a:t>Marka z rynku masowego</a:t>
            </a:r>
            <a:r>
              <a:rPr lang="pl-PL" dirty="0"/>
              <a:t> oznacza stabilne przywództwo. Na tym  </a:t>
            </a:r>
            <a:r>
              <a:rPr lang="pl-PL" dirty="0" smtClean="0"/>
              <a:t>	etapie 	występują</a:t>
            </a:r>
            <a:r>
              <a:rPr lang="pl-PL" dirty="0"/>
              <a:t>:</a:t>
            </a:r>
          </a:p>
          <a:p>
            <a:pPr marL="0" indent="0">
              <a:buNone/>
            </a:pPr>
            <a:r>
              <a:rPr lang="pl-PL" dirty="0" smtClean="0"/>
              <a:t>	•Wysokie </a:t>
            </a:r>
            <a:r>
              <a:rPr lang="pl-PL" dirty="0"/>
              <a:t>przychody</a:t>
            </a:r>
          </a:p>
          <a:p>
            <a:pPr marL="0" indent="0">
              <a:buNone/>
            </a:pPr>
            <a:r>
              <a:rPr lang="pl-PL" dirty="0" smtClean="0"/>
              <a:t>	•Niski </a:t>
            </a:r>
            <a:r>
              <a:rPr lang="pl-PL" dirty="0"/>
              <a:t>potencjał</a:t>
            </a:r>
          </a:p>
          <a:p>
            <a:pPr marL="0" indent="0">
              <a:buNone/>
            </a:pPr>
            <a:r>
              <a:rPr lang="pl-PL" dirty="0"/>
              <a:t>5.	</a:t>
            </a:r>
            <a:r>
              <a:rPr lang="pl-PL" b="1" dirty="0"/>
              <a:t>Znużenie marką </a:t>
            </a:r>
            <a:r>
              <a:rPr lang="pl-PL" dirty="0"/>
              <a:t>oznacza jej wypalenie. Marka opiera się na </a:t>
            </a:r>
            <a:r>
              <a:rPr lang="pl-PL" dirty="0" smtClean="0"/>
              <a:t>	trwaniu</a:t>
            </a:r>
            <a:r>
              <a:rPr lang="pl-PL" dirty="0"/>
              <a:t>, jej </a:t>
            </a:r>
            <a:r>
              <a:rPr lang="pl-PL" dirty="0" smtClean="0"/>
              <a:t>potencjał </a:t>
            </a:r>
            <a:r>
              <a:rPr lang="pl-PL" dirty="0"/>
              <a:t>jest zagrożony.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746268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/>
              <a:t>Narzędzie Brand </a:t>
            </a:r>
            <a:r>
              <a:rPr lang="pl-PL" dirty="0" err="1"/>
              <a:t>Foundations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6" name="Obraz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760720" cy="4492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3619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Lublin wg</a:t>
            </a:r>
          </a:p>
          <a:p>
            <a:pPr marL="0" indent="0">
              <a:buNone/>
            </a:pPr>
            <a:r>
              <a:rPr lang="pl-PL" dirty="0" smtClean="0"/>
              <a:t>Brand </a:t>
            </a:r>
          </a:p>
          <a:p>
            <a:pPr marL="0" indent="0">
              <a:buNone/>
            </a:pPr>
            <a:r>
              <a:rPr lang="pl-PL" dirty="0" err="1" smtClean="0"/>
              <a:t>Foundations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12776"/>
            <a:ext cx="3664470" cy="504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2476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pl-PL" b="1" dirty="0" smtClean="0"/>
              <a:t>ZAGADNIENIA</a:t>
            </a:r>
          </a:p>
          <a:p>
            <a:pPr lvl="0"/>
            <a:r>
              <a:rPr lang="pl-PL" dirty="0" smtClean="0"/>
              <a:t>Marketing </a:t>
            </a:r>
            <a:r>
              <a:rPr lang="pl-PL" dirty="0"/>
              <a:t>lokalny w wymiarze gospodarczym.</a:t>
            </a:r>
          </a:p>
          <a:p>
            <a:pPr lvl="0"/>
            <a:r>
              <a:rPr lang="pl-PL" dirty="0"/>
              <a:t>Lokalna marka i jej wartość w działaniach promocyjnych. Dobre przykłady.</a:t>
            </a:r>
          </a:p>
          <a:p>
            <a:pPr lvl="0"/>
            <a:r>
              <a:rPr lang="pl-PL" dirty="0"/>
              <a:t>Opole Lubelskie jako marka lokalna – strategia rozwoju. </a:t>
            </a:r>
          </a:p>
          <a:p>
            <a:pPr lvl="0"/>
            <a:r>
              <a:rPr lang="pl-PL" dirty="0"/>
              <a:t>Zastosowanie marki Opola Lubelskiego w promocji miejscowych przedsiębiorców. </a:t>
            </a:r>
          </a:p>
          <a:p>
            <a:pPr lvl="0"/>
            <a:r>
              <a:rPr lang="pl-PL" dirty="0"/>
              <a:t>Wyzwania rynku lokalnego oraz szanse obecności na innych rynkach.</a:t>
            </a:r>
          </a:p>
          <a:p>
            <a:pPr lvl="0"/>
            <a:r>
              <a:rPr lang="pl-PL" dirty="0"/>
              <a:t>Zasady przyznawania certyfikatu marki lokalnej.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906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/>
              <a:t>Działania promujące markę lokalną w </a:t>
            </a:r>
            <a:r>
              <a:rPr lang="pl-PL" b="1" dirty="0" err="1" smtClean="0"/>
              <a:t>internecie</a:t>
            </a:r>
            <a:endParaRPr lang="pl-PL" b="1" dirty="0" smtClean="0"/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Jeśli firma działa na ograniczonym obszarze (na przykład punkt usługowy lub sklep stacjonarny w obrębie danego miasta czy </a:t>
            </a:r>
            <a:r>
              <a:rPr lang="pl-PL" dirty="0" smtClean="0"/>
              <a:t>gminy), </a:t>
            </a:r>
            <a:r>
              <a:rPr lang="pl-PL" dirty="0"/>
              <a:t>to jej marketing również powinien koncentrować się na tym terenie.</a:t>
            </a:r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1808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pl-PL" dirty="0" smtClean="0"/>
              <a:t>Lista </a:t>
            </a:r>
            <a:r>
              <a:rPr lang="pl-PL" dirty="0"/>
              <a:t>wskazówek, jak promować lokalny biznes</a:t>
            </a:r>
          </a:p>
          <a:p>
            <a:pPr marL="0" indent="0">
              <a:buNone/>
            </a:pPr>
            <a:r>
              <a:rPr lang="pl-PL" dirty="0"/>
              <a:t>1.	Przy optymalizacji strony i tworzeniu treści należy pamiętać o dokładnym </a:t>
            </a:r>
            <a:r>
              <a:rPr lang="pl-PL" b="1" dirty="0"/>
              <a:t>wskazaniu lokalizacji</a:t>
            </a:r>
            <a:r>
              <a:rPr lang="pl-PL" dirty="0"/>
              <a:t>. Warto stworzyć wizytówki w Mapach Google, wyszukiwarkach i katalogach firm oraz stronach typu </a:t>
            </a:r>
            <a:r>
              <a:rPr lang="pl-PL" dirty="0" err="1"/>
              <a:t>yellow</a:t>
            </a:r>
            <a:r>
              <a:rPr lang="pl-PL" dirty="0"/>
              <a:t> </a:t>
            </a:r>
            <a:r>
              <a:rPr lang="pl-PL" dirty="0" err="1"/>
              <a:t>pages</a:t>
            </a:r>
            <a:r>
              <a:rPr lang="pl-PL" dirty="0"/>
              <a:t>.</a:t>
            </a:r>
          </a:p>
          <a:p>
            <a:pPr marL="0" indent="0">
              <a:buNone/>
            </a:pPr>
            <a:r>
              <a:rPr lang="pl-PL" dirty="0"/>
              <a:t>2.	Należy </a:t>
            </a:r>
            <a:r>
              <a:rPr lang="pl-PL" b="1" dirty="0"/>
              <a:t>zadbać, aby reklamy </a:t>
            </a:r>
            <a:r>
              <a:rPr lang="pl-PL" b="1" dirty="0" err="1"/>
              <a:t>AdWords</a:t>
            </a:r>
            <a:r>
              <a:rPr lang="pl-PL" b="1" dirty="0"/>
              <a:t> </a:t>
            </a:r>
            <a:r>
              <a:rPr lang="pl-PL" dirty="0"/>
              <a:t>(linki sponsorowane w wynikach wyszukiwania) </a:t>
            </a:r>
            <a:r>
              <a:rPr lang="pl-PL" b="1" dirty="0"/>
              <a:t>były wyświetlane na odpowiednim obszarz</a:t>
            </a:r>
            <a:r>
              <a:rPr lang="pl-PL" dirty="0"/>
              <a:t>e, korzystaj z rozszerzeń lokalizacji i sprawdź, jak umieszczenie informacji o mieście w treści reklamy wpływa na CTR.</a:t>
            </a:r>
          </a:p>
          <a:p>
            <a:pPr marL="0" indent="0">
              <a:buNone/>
            </a:pPr>
            <a:r>
              <a:rPr lang="pl-PL" dirty="0"/>
              <a:t>3.	Mobile: </a:t>
            </a:r>
            <a:r>
              <a:rPr lang="pl-PL" b="1" dirty="0"/>
              <a:t>wykorzystaj potencjał aplikacji wykorzystujących lokalizację </a:t>
            </a:r>
            <a:r>
              <a:rPr lang="pl-PL" dirty="0"/>
              <a:t>oraz marketingu SMS.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35949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Lista </a:t>
            </a:r>
            <a:r>
              <a:rPr lang="pl-PL" dirty="0"/>
              <a:t>wskazówek, jak promować lokalny </a:t>
            </a:r>
            <a:r>
              <a:rPr lang="pl-PL" dirty="0" smtClean="0"/>
              <a:t>biznes c.d.: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4</a:t>
            </a:r>
            <a:r>
              <a:rPr lang="pl-PL" dirty="0"/>
              <a:t>.	</a:t>
            </a:r>
            <a:r>
              <a:rPr lang="pl-PL" b="1" dirty="0" err="1"/>
              <a:t>Social</a:t>
            </a:r>
            <a:r>
              <a:rPr lang="pl-PL" b="1" dirty="0"/>
              <a:t> media</a:t>
            </a:r>
            <a:r>
              <a:rPr lang="pl-PL" dirty="0"/>
              <a:t>: Bądź aktywny w lokalnych grupach na </a:t>
            </a:r>
            <a:r>
              <a:rPr lang="pl-PL" dirty="0" err="1"/>
              <a:t>Facebooku</a:t>
            </a:r>
            <a:r>
              <a:rPr lang="pl-PL" dirty="0"/>
              <a:t>; wchodź w interakcje z osobami i serwisami z twojego miasta także na </a:t>
            </a:r>
            <a:r>
              <a:rPr lang="pl-PL" dirty="0" err="1"/>
              <a:t>Twitterze</a:t>
            </a:r>
            <a:r>
              <a:rPr lang="pl-PL" dirty="0"/>
              <a:t> i Google+.</a:t>
            </a:r>
          </a:p>
          <a:p>
            <a:pPr marL="0" indent="0">
              <a:buNone/>
            </a:pPr>
            <a:r>
              <a:rPr lang="pl-PL" dirty="0"/>
              <a:t>5.	</a:t>
            </a:r>
            <a:r>
              <a:rPr lang="pl-PL" b="1" dirty="0"/>
              <a:t>Monitoru</a:t>
            </a:r>
            <a:r>
              <a:rPr lang="pl-PL" dirty="0"/>
              <a:t>j </a:t>
            </a:r>
            <a:r>
              <a:rPr lang="pl-PL" dirty="0" err="1"/>
              <a:t>internet</a:t>
            </a:r>
            <a:r>
              <a:rPr lang="pl-PL" dirty="0"/>
              <a:t> i szybko reaguj na zagrożenia oraz szanse.</a:t>
            </a:r>
          </a:p>
          <a:p>
            <a:pPr marL="0" indent="0">
              <a:buNone/>
            </a:pPr>
            <a:r>
              <a:rPr lang="pl-PL" dirty="0"/>
              <a:t>6.	</a:t>
            </a:r>
            <a:r>
              <a:rPr lang="pl-PL" b="1" dirty="0"/>
              <a:t>Twórz użyteczne treści </a:t>
            </a:r>
            <a:r>
              <a:rPr lang="pl-PL" dirty="0"/>
              <a:t>dla swoich odbiorców i dystrybuuj je w sieci; pamiętaj przy tym, aby były związane z twoim stacjonarnym biznesem lub chociażby informowały o jego położeniu.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5161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b="1" dirty="0" smtClean="0"/>
              <a:t>Część dyskusyjna</a:t>
            </a:r>
          </a:p>
          <a:p>
            <a:pPr lvl="0"/>
            <a:endParaRPr lang="pl-PL" b="1" dirty="0"/>
          </a:p>
          <a:p>
            <a:pPr lvl="0"/>
            <a:r>
              <a:rPr lang="pl-PL" dirty="0" smtClean="0"/>
              <a:t>Zastosowanie </a:t>
            </a:r>
            <a:r>
              <a:rPr lang="pl-PL" dirty="0"/>
              <a:t>marki Opola Lubelskiego w promocji miejscowych przedsiębiorców</a:t>
            </a:r>
            <a:r>
              <a:rPr lang="pl-PL" dirty="0" smtClean="0"/>
              <a:t>.</a:t>
            </a:r>
          </a:p>
          <a:p>
            <a:pPr lvl="0"/>
            <a:endParaRPr lang="pl-PL" dirty="0"/>
          </a:p>
          <a:p>
            <a:pPr lvl="0"/>
            <a:r>
              <a:rPr lang="pl-PL" dirty="0"/>
              <a:t>Wyzwania rynku lokalnego oraz szanse obecności na innych rynkach. </a:t>
            </a:r>
          </a:p>
        </p:txBody>
      </p:sp>
    </p:spTree>
    <p:extLst>
      <p:ext uri="{BB962C8B-B14F-4D97-AF65-F5344CB8AC3E}">
        <p14:creationId xmlns:p14="http://schemas.microsoft.com/office/powerpoint/2010/main" val="267091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dirty="0" smtClean="0"/>
              <a:t>	Zagadnienia</a:t>
            </a:r>
            <a:r>
              <a:rPr lang="pl-PL" dirty="0"/>
              <a:t>:</a:t>
            </a:r>
          </a:p>
          <a:p>
            <a:pPr lvl="0"/>
            <a:r>
              <a:rPr lang="pl-PL" dirty="0"/>
              <a:t>Specyfika lokalnej przedsiębiorczości. </a:t>
            </a:r>
          </a:p>
          <a:p>
            <a:pPr lvl="1"/>
            <a:r>
              <a:rPr lang="pl-PL" dirty="0"/>
              <a:t>Reprezentowane branże</a:t>
            </a:r>
          </a:p>
          <a:p>
            <a:pPr lvl="1"/>
            <a:r>
              <a:rPr lang="pl-PL" dirty="0"/>
              <a:t>Wielkość i forma prawna prowadzonej działalności.</a:t>
            </a:r>
          </a:p>
          <a:p>
            <a:pPr lvl="1"/>
            <a:r>
              <a:rPr lang="pl-PL" dirty="0"/>
              <a:t>Zasięg rynku.</a:t>
            </a:r>
          </a:p>
          <a:p>
            <a:pPr lvl="0"/>
            <a:r>
              <a:rPr lang="pl-PL" dirty="0"/>
              <a:t>Przewagi konkurencyjne.</a:t>
            </a:r>
          </a:p>
          <a:p>
            <a:pPr lvl="0"/>
            <a:r>
              <a:rPr lang="pl-PL" dirty="0"/>
              <a:t>Najważniejsze problemy lokalnych przedsiębiorców.</a:t>
            </a:r>
          </a:p>
          <a:p>
            <a:pPr lvl="0"/>
            <a:r>
              <a:rPr lang="pl-PL" dirty="0"/>
              <a:t>Współpraca pomiędzy lokalnymi przedsiębiorcami, rolnikami.</a:t>
            </a:r>
          </a:p>
          <a:p>
            <a:pPr lvl="0"/>
            <a:r>
              <a:rPr lang="pl-PL" dirty="0"/>
              <a:t>Współpraca z Urzędem Miasta i Gminy Opole Lubelskie.</a:t>
            </a:r>
          </a:p>
          <a:p>
            <a:pPr lvl="0"/>
            <a:r>
              <a:rPr lang="pl-PL" dirty="0"/>
              <a:t>Zarys strategii działania.</a:t>
            </a:r>
          </a:p>
          <a:p>
            <a:pPr marL="0" lv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6969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Strategia marki.</a:t>
            </a:r>
            <a:endParaRPr lang="pl-PL" dirty="0"/>
          </a:p>
          <a:p>
            <a:pPr marL="0" lvl="0" indent="0">
              <a:buNone/>
            </a:pPr>
            <a:endParaRPr lang="pl-PL" dirty="0"/>
          </a:p>
        </p:txBody>
      </p:sp>
      <p:pic>
        <p:nvPicPr>
          <p:cNvPr id="6" name="Obraz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552728" cy="4562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3573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Promocja marki lokalnej. Zaangażowane podmioty.</a:t>
            </a:r>
            <a:endParaRPr lang="pl-PL" dirty="0"/>
          </a:p>
          <a:p>
            <a:pPr marL="0" lvl="0" indent="0">
              <a:buNone/>
            </a:pPr>
            <a:endParaRPr lang="pl-PL" dirty="0"/>
          </a:p>
        </p:txBody>
      </p:sp>
      <p:pic>
        <p:nvPicPr>
          <p:cNvPr id="7" name="Obraz 6" descr="D:\Pictures\Opole_rys_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7344816" cy="4597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304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marki lokalnej. Przykłady zastosowania.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smtClean="0"/>
              <a:t>Warmińskie </a:t>
            </a:r>
            <a:r>
              <a:rPr lang="pl-PL" b="1" dirty="0"/>
              <a:t>Gniazdo</a:t>
            </a:r>
            <a:endParaRPr lang="pl-PL" dirty="0"/>
          </a:p>
          <a:p>
            <a:r>
              <a:rPr lang="pl-PL" dirty="0"/>
              <a:t>Grupę Warmińskie Gniazdo tworzą </a:t>
            </a:r>
            <a:r>
              <a:rPr lang="pl-PL" dirty="0" err="1"/>
              <a:t>podolsztyńskie</a:t>
            </a:r>
            <a:r>
              <a:rPr lang="pl-PL" dirty="0"/>
              <a:t> gminy zlokalizowane na terenie Warmii, podmioty gospodarcze - na przykład właściciele gospodarstw agroturystycznych, stowarzyszenia rozwoju regionalnego i centra kultury lokalnej.</a:t>
            </a:r>
          </a:p>
          <a:p>
            <a:r>
              <a:rPr lang="pl-PL" dirty="0"/>
              <a:t>O certyfikat marki lokalnej starają się co roku wytwórcy produktów spożywczych, rękodzielniczych. To miano mogą także uzyskać usługi i wydarzenia kulturotwórcze.</a:t>
            </a:r>
          </a:p>
          <a:p>
            <a:r>
              <a:rPr lang="pl-PL" dirty="0"/>
              <a:t>Certyfikat produktu lokalnego nadawany jest na 1 rok i w ramach promocji umieszczany w katalogu, który z ponad 130 uhonorowanymi produktami zostanie opublikowany jeszcze w </a:t>
            </a:r>
            <a:r>
              <a:rPr lang="pl-PL" dirty="0" smtClean="0"/>
              <a:t>listopadzie.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4796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marki lokalnej. Przykłady zastosowania.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Produkt lokalny Ziemi Janowskiej</a:t>
            </a:r>
            <a:endParaRPr lang="pl-PL" dirty="0"/>
          </a:p>
          <a:p>
            <a:r>
              <a:rPr lang="pl-PL" dirty="0"/>
              <a:t>Certyfikat „Produktu lokalnego Ziemi Janowskiej” wydaje Stowarzyszenie LGD „Leśny Krąg” w 5 kategoriach: Do konkursu mogą zostać zgłoszone charakterystyczne dla regionu lokalne produkty, w tym: </a:t>
            </a:r>
          </a:p>
          <a:p>
            <a:r>
              <a:rPr lang="pl-PL" dirty="0"/>
              <a:t>a) </a:t>
            </a:r>
            <a:r>
              <a:rPr lang="pl-PL" i="1" dirty="0"/>
              <a:t>Smaki</a:t>
            </a:r>
            <a:r>
              <a:rPr lang="pl-PL" dirty="0"/>
              <a:t>: lokalne potrawy (potrawy i dania gotowe, mięso, ryby, drób, wędliny, nabiał, sery, farsze, miód i jego przetwory, owoce, warzywa, konfitury, powidła, wyroby cukiernicze i piekarnicze itp.) oraz lokalne napoje (syropy, soki, nalewki, wina itp.)</a:t>
            </a:r>
          </a:p>
          <a:p>
            <a:r>
              <a:rPr lang="pl-PL" dirty="0"/>
              <a:t>b) </a:t>
            </a:r>
            <a:r>
              <a:rPr lang="pl-PL" i="1" dirty="0"/>
              <a:t>Rękodzieło</a:t>
            </a:r>
            <a:r>
              <a:rPr lang="pl-PL" dirty="0"/>
              <a:t>: wyroby rękodzielnicze i rzemieślnicze, malarstwo, </a:t>
            </a:r>
          </a:p>
          <a:p>
            <a:r>
              <a:rPr lang="pl-PL" dirty="0"/>
              <a:t>c) </a:t>
            </a:r>
            <a:r>
              <a:rPr lang="pl-PL" i="1" dirty="0"/>
              <a:t>Twórcy </a:t>
            </a:r>
            <a:r>
              <a:rPr lang="pl-PL" dirty="0"/>
              <a:t>-zespoły folklorystyczne, grupy teatralne, taneczne, kabaretowe, pisarze itp.</a:t>
            </a:r>
          </a:p>
          <a:p>
            <a:r>
              <a:rPr lang="pl-PL" dirty="0"/>
              <a:t>c) </a:t>
            </a:r>
            <a:r>
              <a:rPr lang="pl-PL" i="1" dirty="0"/>
              <a:t>Produkt</a:t>
            </a:r>
            <a:r>
              <a:rPr lang="pl-PL" dirty="0"/>
              <a:t>: produkty i usługi turystyczne, gospodarstwa agroturystyczne i pensjonaty, hotele, szlaki turystyczne, itp.</a:t>
            </a:r>
          </a:p>
          <a:p>
            <a:r>
              <a:rPr lang="pl-PL" dirty="0"/>
              <a:t>d) </a:t>
            </a:r>
            <a:r>
              <a:rPr lang="pl-PL" i="1" dirty="0"/>
              <a:t>Wydarzenie</a:t>
            </a:r>
            <a:r>
              <a:rPr lang="pl-PL" dirty="0"/>
              <a:t>: cykliczne imprezy kulturalne, sportowe, rekreacyjne (rajdy rowerowe, </a:t>
            </a:r>
            <a:r>
              <a:rPr lang="pl-PL" dirty="0" smtClean="0"/>
              <a:t>spływy kajakowe</a:t>
            </a:r>
            <a:r>
              <a:rPr lang="pl-PL" dirty="0"/>
              <a:t>, </a:t>
            </a:r>
            <a:r>
              <a:rPr lang="pl-PL" dirty="0" smtClean="0"/>
              <a:t>itp.).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657714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marki lokalnej. Przykłady zastosowania.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Trzy Krajobrazy Ziemi Gdańskiej. Pruszcz Gdański </a:t>
            </a:r>
            <a:endParaRPr lang="pl-PL" dirty="0"/>
          </a:p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nadawany jest w trzech kategoriach</a:t>
            </a:r>
            <a:r>
              <a:rPr lang="pl-PL" dirty="0" smtClean="0"/>
              <a:t>:</a:t>
            </a:r>
          </a:p>
          <a:p>
            <a:pPr marL="0" indent="0">
              <a:buNone/>
            </a:pPr>
            <a:endParaRPr lang="pl-PL" dirty="0"/>
          </a:p>
          <a:p>
            <a:pPr lvl="0"/>
            <a:r>
              <a:rPr lang="pl-PL" dirty="0"/>
              <a:t>Produkt spożywczy</a:t>
            </a:r>
          </a:p>
          <a:p>
            <a:pPr lvl="0"/>
            <a:r>
              <a:rPr lang="pl-PL" dirty="0"/>
              <a:t>Inicjatywy lokalne</a:t>
            </a:r>
          </a:p>
          <a:p>
            <a:pPr lvl="0"/>
            <a:r>
              <a:rPr lang="pl-PL" dirty="0"/>
              <a:t>Wyrób rękodzielniczy</a:t>
            </a:r>
          </a:p>
        </p:txBody>
      </p:sp>
    </p:spTree>
    <p:extLst>
      <p:ext uri="{BB962C8B-B14F-4D97-AF65-F5344CB8AC3E}">
        <p14:creationId xmlns:p14="http://schemas.microsoft.com/office/powerpoint/2010/main" val="357163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Marketing lokalny / terytorialny</a:t>
            </a:r>
            <a:r>
              <a:rPr lang="pl-PL" dirty="0"/>
              <a:t> to proces społeczny i kierowniczy inicjowany przez lokalne społeczności i wspólnoty, a mający na celu wymianę dóbr i wartości z potencjalnymi partnerami. </a:t>
            </a: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r>
              <a:rPr lang="pl-PL" dirty="0"/>
              <a:t>Marketing terytorialny to także dążenie do zdobycia nowych zasobów i poprawy efektywności w zarządzaniu przedsięwzięciami nakierowanymi na zaspokojenie potrzeb mieszkańców danego obszaru np. miasta, wsi lub całej gminy. </a:t>
            </a:r>
          </a:p>
        </p:txBody>
      </p:sp>
    </p:spTree>
    <p:extLst>
      <p:ext uri="{BB962C8B-B14F-4D97-AF65-F5344CB8AC3E}">
        <p14:creationId xmlns:p14="http://schemas.microsoft.com/office/powerpoint/2010/main" val="2260036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marki lokalnej. Przykłady zastosowania.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 smtClean="0"/>
              <a:t>Marka </a:t>
            </a:r>
            <a:r>
              <a:rPr lang="pl-PL" b="1" dirty="0"/>
              <a:t>Regionalna </a:t>
            </a:r>
            <a:r>
              <a:rPr lang="pl-PL" b="1" dirty="0" smtClean="0"/>
              <a:t>Lubelskie</a:t>
            </a:r>
          </a:p>
          <a:p>
            <a:r>
              <a:rPr lang="pl-PL" dirty="0"/>
              <a:t>Ósma edycja została podsumowana w lutym 2015. Początki projektu sięgają 2007 roku, kiedy to został opracowany logotyp marki, który zarejestrowano jako znak towarowy LUBELSKIE. </a:t>
            </a:r>
            <a:endParaRPr lang="pl-PL" dirty="0" smtClean="0"/>
          </a:p>
          <a:p>
            <a:r>
              <a:rPr lang="pl-PL" dirty="0" smtClean="0"/>
              <a:t>Jest </a:t>
            </a:r>
            <a:r>
              <a:rPr lang="pl-PL" dirty="0"/>
              <a:t>on wyróżnieniem dla podmiotów gospodarczych i instytucji, które mogą poszczycić się wysokiej jakości, zdrowymi, ekologicznymi produktami i usługami. Koncepcja promocji obejmuje wspieranie produktów i usług, których wspólną cechą jest pochodzenie geograficzne i jakość ciesząca się uznaniem konsumentów. </a:t>
            </a:r>
            <a:endParaRPr lang="pl-PL" dirty="0" smtClean="0"/>
          </a:p>
          <a:p>
            <a:r>
              <a:rPr lang="pl-PL" dirty="0" smtClean="0"/>
              <a:t>Atutem </a:t>
            </a:r>
            <a:r>
              <a:rPr lang="pl-PL" dirty="0"/>
              <a:t>marki jest powszechność umożliwiająca przedsiębiorcom reprezentującym wszystkie branże uczestnictwo w procesie wzmacniania konkurencyjności regionu. </a:t>
            </a:r>
            <a:endParaRPr lang="pl-PL" dirty="0" smtClean="0"/>
          </a:p>
          <a:p>
            <a:r>
              <a:rPr lang="pl-PL" dirty="0" smtClean="0"/>
              <a:t>Marka </a:t>
            </a:r>
            <a:r>
              <a:rPr lang="pl-PL" dirty="0"/>
              <a:t>Regionalna LUBELSKIE po dwóch latach obecności na rynku regionalnym zdobywa znamiona marki pozytywnie kojarzonej i odbieranej wśród mieszkańców Lubelszczyzny. </a:t>
            </a:r>
            <a:endParaRPr lang="pl-PL" dirty="0" smtClean="0"/>
          </a:p>
          <a:p>
            <a:r>
              <a:rPr lang="pl-PL" dirty="0" smtClean="0"/>
              <a:t>Celem </a:t>
            </a:r>
            <a:r>
              <a:rPr lang="pl-PL" dirty="0"/>
              <a:t>jest promocja markowych produktów nie tylko w województwie lubelskim, ale także poza granicami regionu i kraju. 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1282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dirty="0" smtClean="0"/>
              <a:t>Certyfikat </a:t>
            </a:r>
            <a:r>
              <a:rPr lang="pl-PL" dirty="0"/>
              <a:t>marki lokalnej. Przykłady zastosowania.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b="1" dirty="0"/>
              <a:t>Zadania marki: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♦ wspieranie rozwój gospodarczy Lubelszczyzny poprzez aktywizację przedsiębiorców i przekazanie im dodatkowego narzędzia podnoszącego ich konkurencyjność</a:t>
            </a:r>
          </a:p>
          <a:p>
            <a:pPr marL="0" indent="0">
              <a:buNone/>
            </a:pPr>
            <a:r>
              <a:rPr lang="pl-PL" dirty="0"/>
              <a:t>♦ promowanie region poprzez podniesienie rangi markowych produktów w środowisku przedsiębiorców oraz klientów</a:t>
            </a:r>
          </a:p>
          <a:p>
            <a:pPr marL="0" indent="0">
              <a:buNone/>
            </a:pPr>
            <a:r>
              <a:rPr lang="pl-PL" dirty="0"/>
              <a:t>♦ podnoszenie popytu na produkty regionalne</a:t>
            </a:r>
          </a:p>
          <a:p>
            <a:pPr marL="0" indent="0">
              <a:buNone/>
            </a:pPr>
            <a:r>
              <a:rPr lang="pl-PL" dirty="0"/>
              <a:t>♦ tworzenie innowacyjnego systemu wartościowania produktów i usług w oparciu o miejsce ich wytwarzania</a:t>
            </a:r>
          </a:p>
          <a:p>
            <a:pPr marL="0" indent="0">
              <a:buNone/>
            </a:pPr>
            <a:r>
              <a:rPr lang="pl-PL" dirty="0"/>
              <a:t>♦ integrowanie systemu promocji gospodarczej regionu</a:t>
            </a:r>
          </a:p>
          <a:p>
            <a:pPr marL="0" indent="0">
              <a:buNone/>
            </a:pPr>
            <a:r>
              <a:rPr lang="pl-PL" dirty="0"/>
              <a:t>♦ skuteczne narzędzia rozwoju eksportu poprzez wpływ na jakość produktów i usług oraz tworzenie branżowych, lubelskich sieci </a:t>
            </a:r>
            <a:r>
              <a:rPr lang="pl-PL" smtClean="0"/>
              <a:t>współpracy.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3859122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  <a:p>
            <a:r>
              <a:rPr lang="pl-PL" dirty="0" smtClean="0"/>
              <a:t>Marketing </a:t>
            </a:r>
            <a:r>
              <a:rPr lang="pl-PL" dirty="0"/>
              <a:t>terytorialny to nie tylko działania znane ze świata reklamy, ale także zbudowanie marki </a:t>
            </a:r>
            <a:r>
              <a:rPr lang="pl-PL" dirty="0" smtClean="0"/>
              <a:t>gminy </a:t>
            </a:r>
            <a:r>
              <a:rPr lang="pl-PL" dirty="0"/>
              <a:t>jako miejsca przyjaznego dla inwestora, poczynienie odpowiednich regulacji, a przede wszystkim odpowiednie wypromowanie tych działań tak, aby wiadomość o nich trafiła do naszej grupy docelowej.</a:t>
            </a:r>
          </a:p>
        </p:txBody>
      </p:sp>
    </p:spTree>
    <p:extLst>
      <p:ext uri="{BB962C8B-B14F-4D97-AF65-F5344CB8AC3E}">
        <p14:creationId xmlns:p14="http://schemas.microsoft.com/office/powerpoint/2010/main" val="3772955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 smtClean="0"/>
              <a:t>Marketing </a:t>
            </a:r>
            <a:r>
              <a:rPr lang="pl-PL" dirty="0"/>
              <a:t>terytorialny w tym zakresie można zdefiniować poprzez podanie </a:t>
            </a:r>
            <a:r>
              <a:rPr lang="pl-PL" b="1" dirty="0"/>
              <a:t>3 głównych celów </a:t>
            </a:r>
            <a:r>
              <a:rPr lang="pl-PL" dirty="0"/>
              <a:t>– kierunków działania:</a:t>
            </a:r>
          </a:p>
          <a:p>
            <a:r>
              <a:rPr lang="pl-PL" dirty="0" smtClean="0"/>
              <a:t>Rozwój </a:t>
            </a:r>
            <a:r>
              <a:rPr lang="pl-PL" dirty="0"/>
              <a:t>i poprawianie poziomu świadczenia usług przez instytucje życia publicznego na rzecz mieszkańców i firm;</a:t>
            </a:r>
          </a:p>
          <a:p>
            <a:r>
              <a:rPr lang="pl-PL" dirty="0" smtClean="0"/>
              <a:t>Poprawa </a:t>
            </a:r>
            <a:r>
              <a:rPr lang="pl-PL" dirty="0"/>
              <a:t>wizerunku regionu, gminy, miasta czy instytucji w oczach mieszkańców i osób korzystających z usług w/w wymienionych, a także ludzi pochodzących z odległych wspólnot;</a:t>
            </a:r>
          </a:p>
          <a:p>
            <a:r>
              <a:rPr lang="pl-PL" dirty="0" smtClean="0"/>
              <a:t>Podnoszenie </a:t>
            </a:r>
            <a:r>
              <a:rPr lang="pl-PL" dirty="0"/>
              <a:t>atrakcyjności i zwiększanie szans regionów, miast, </a:t>
            </a:r>
            <a:r>
              <a:rPr lang="pl-PL" dirty="0" smtClean="0"/>
              <a:t>gmin </a:t>
            </a:r>
            <a:r>
              <a:rPr lang="pl-PL" dirty="0"/>
              <a:t>we współzawodnictwie z podobnymi jednostkami gdzie indziej – ze szczególnym uwzględnieniem rozwoju ekonomicznego, społecznego, kulturalnego, urbanistycznego i turystycznego.</a:t>
            </a:r>
          </a:p>
        </p:txBody>
      </p:sp>
    </p:spTree>
    <p:extLst>
      <p:ext uri="{BB962C8B-B14F-4D97-AF65-F5344CB8AC3E}">
        <p14:creationId xmlns:p14="http://schemas.microsoft.com/office/powerpoint/2010/main" val="3050484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dirty="0"/>
              <a:t>Efektywna kampanię oparta o </a:t>
            </a:r>
            <a:r>
              <a:rPr lang="pl-PL" b="1" dirty="0"/>
              <a:t>marketing terytorialny</a:t>
            </a:r>
            <a:r>
              <a:rPr lang="pl-PL" dirty="0"/>
              <a:t> powinna uwzględniać promocję lokalnych przedsiębiorstw i ich produktów. </a:t>
            </a:r>
          </a:p>
          <a:p>
            <a:pPr algn="just"/>
            <a:r>
              <a:rPr lang="pl-PL" dirty="0"/>
              <a:t>Przykłady: oscypek, toruńskie pierniki czy rogal </a:t>
            </a:r>
            <a:r>
              <a:rPr lang="pl-PL" dirty="0" err="1" smtClean="0"/>
              <a:t>świętomarciński</a:t>
            </a:r>
            <a:r>
              <a:rPr lang="pl-PL" dirty="0" smtClean="0"/>
              <a:t>. </a:t>
            </a:r>
          </a:p>
          <a:p>
            <a:pPr marL="0" indent="0" algn="just">
              <a:buNone/>
            </a:pPr>
            <a:endParaRPr lang="pl-PL" dirty="0"/>
          </a:p>
        </p:txBody>
      </p:sp>
      <p:pic>
        <p:nvPicPr>
          <p:cNvPr id="2050" name="Picture 2" descr="D:\da506d80abbb950f72503ea4f3bebd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89041"/>
            <a:ext cx="286928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thBH1OTUQ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21" y="3284984"/>
            <a:ext cx="28575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thEW5PXSZ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321" y="4889724"/>
            <a:ext cx="28575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648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/>
              <a:t>Grupy </a:t>
            </a:r>
            <a:r>
              <a:rPr lang="pl-PL" dirty="0" smtClean="0"/>
              <a:t>producenckie mogące działać pod wspólną marką</a:t>
            </a:r>
            <a:endParaRPr lang="pl-PL" dirty="0"/>
          </a:p>
          <a:p>
            <a:pPr marL="0" indent="0" algn="just">
              <a:buNone/>
            </a:pPr>
            <a:endParaRPr lang="pl-PL" dirty="0" smtClean="0"/>
          </a:p>
          <a:p>
            <a:r>
              <a:rPr lang="pl-PL" dirty="0"/>
              <a:t>grupy producentów rolnych zarejestrowane, na podstawie ustawy z dnia 15 września 2000 r. o grupach producentów rolnych i ich związkach oraz o zmianie innych ustaw (Dz. U. Nr 88, poz. 983, z </a:t>
            </a:r>
            <a:r>
              <a:rPr lang="pl-PL" dirty="0" err="1"/>
              <a:t>późn</a:t>
            </a:r>
            <a:r>
              <a:rPr lang="pl-PL" dirty="0"/>
              <a:t>. zm.), które prowadzą działalność w </a:t>
            </a:r>
            <a:r>
              <a:rPr lang="pl-PL" dirty="0" smtClean="0"/>
              <a:t>określonych w ustawie sektorach</a:t>
            </a:r>
            <a:r>
              <a:rPr lang="pl-PL" dirty="0"/>
              <a:t> </a:t>
            </a:r>
            <a:r>
              <a:rPr lang="pl-PL" dirty="0" smtClean="0"/>
              <a:t>(m.in. W dziedzinie rolnictwa ekologicznego)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8437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 smtClean="0"/>
              <a:t>Ustawa </a:t>
            </a:r>
            <a:r>
              <a:rPr lang="pl-PL" dirty="0"/>
              <a:t>określa, że członkami grupy mogą </a:t>
            </a:r>
            <a:r>
              <a:rPr lang="pl-PL" dirty="0" smtClean="0"/>
              <a:t>być: </a:t>
            </a:r>
          </a:p>
          <a:p>
            <a:pPr marL="0" indent="0" algn="just">
              <a:buNone/>
            </a:pPr>
            <a:endParaRPr lang="pl-PL" dirty="0" smtClean="0"/>
          </a:p>
          <a:p>
            <a:pPr algn="just"/>
            <a:r>
              <a:rPr lang="pl-PL" dirty="0" smtClean="0"/>
              <a:t>osoby </a:t>
            </a:r>
            <a:r>
              <a:rPr lang="pl-PL" dirty="0"/>
              <a:t>fizyczne, </a:t>
            </a:r>
            <a:endParaRPr lang="pl-PL" dirty="0" smtClean="0"/>
          </a:p>
          <a:p>
            <a:pPr algn="just"/>
            <a:r>
              <a:rPr lang="pl-PL" dirty="0" smtClean="0"/>
              <a:t>jednostki </a:t>
            </a:r>
            <a:r>
              <a:rPr lang="pl-PL" dirty="0"/>
              <a:t>organizacyjne nieposiadające osobowości prawnej oraz </a:t>
            </a:r>
            <a:endParaRPr lang="pl-PL" dirty="0" smtClean="0"/>
          </a:p>
          <a:p>
            <a:pPr algn="just"/>
            <a:r>
              <a:rPr lang="pl-PL" dirty="0" smtClean="0"/>
              <a:t>osoby </a:t>
            </a:r>
            <a:r>
              <a:rPr lang="pl-PL" dirty="0"/>
              <a:t>prawne prowadzące gospodarstwo rolne w rozumieniu przepisów o podatku rolnym lub prowadzące działalność rolniczą w zakresie działów specjalnych produkcji rolnej. </a:t>
            </a:r>
          </a:p>
        </p:txBody>
      </p:sp>
    </p:spTree>
    <p:extLst>
      <p:ext uri="{BB962C8B-B14F-4D97-AF65-F5344CB8AC3E}">
        <p14:creationId xmlns:p14="http://schemas.microsoft.com/office/powerpoint/2010/main" val="2081997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dirty="0">
                <a:effectLst/>
              </a:rPr>
              <a:t>Lokalna marka szansą na rozwój</a:t>
            </a:r>
            <a:endParaRPr lang="pl-PL" sz="4000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dirty="0"/>
              <a:t>Ponadto grupy producentów rolnych prowadzą działalność gospodarczą jako przedsiębiorcy posiadający osobowość prawną, pod warunkiem, że:</a:t>
            </a:r>
          </a:p>
          <a:p>
            <a:r>
              <a:rPr lang="pl-PL" dirty="0"/>
              <a:t>zostały utworzone przez producentów jednego produktu rolnego lub grupy produktów;</a:t>
            </a:r>
          </a:p>
          <a:p>
            <a:r>
              <a:rPr lang="pl-PL" dirty="0"/>
              <a:t>działają na podstawie statutu lub umowy (aktu założycielskiego);</a:t>
            </a:r>
          </a:p>
          <a:p>
            <a:r>
              <a:rPr lang="pl-PL" dirty="0"/>
              <a:t>składają się z członków, udziałowców lub akcjonariuszy (żaden z nich nie może posiadać więcej niż 20% głosów na walnym zgromadzeniu lub zgromadzeniu wspólników);</a:t>
            </a:r>
          </a:p>
          <a:p>
            <a:r>
              <a:rPr lang="pl-PL" dirty="0"/>
              <a:t>przychody ze sprzedaży produktów lub grup produktów wytworzonych w gospodarstwach członków grupy stanowią więcej niż połowę przychodów grupy ze sprzedaży produktów lub grup produktów, dla których grupa została utworzona;</a:t>
            </a:r>
          </a:p>
          <a:p>
            <a:r>
              <a:rPr lang="pl-PL" dirty="0"/>
              <a:t>określą obowiązujące członków grupy zasady, dotyczące jakości i ilości dostarczanych grupie produktów lub grup produktów oraz sposoby przygotowania produktów do sprzedaży ujęte w formie aktu założycielskiego.</a:t>
            </a:r>
          </a:p>
        </p:txBody>
      </p:sp>
    </p:spTree>
    <p:extLst>
      <p:ext uri="{BB962C8B-B14F-4D97-AF65-F5344CB8AC3E}">
        <p14:creationId xmlns:p14="http://schemas.microsoft.com/office/powerpoint/2010/main" val="107048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ierownictwo">
  <a:themeElements>
    <a:clrScheme name="Kierownictw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Kierownictw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ierownictw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74</TotalTime>
  <Words>1391</Words>
  <Application>Microsoft Office PowerPoint</Application>
  <PresentationFormat>Pokaz na ekranie (4:3)</PresentationFormat>
  <Paragraphs>177</Paragraphs>
  <Slides>31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31</vt:i4>
      </vt:variant>
    </vt:vector>
  </HeadingPairs>
  <TitlesOfParts>
    <vt:vector size="32" baseType="lpstr">
      <vt:lpstr>Kierownictwo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  <vt:lpstr>Lokalna marka szansą na rozwój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Lokalna marka szansą na rozwój</dc:title>
  <dc:creator>Marcin Stachyra</dc:creator>
  <cp:lastModifiedBy>Marcin Stachyra</cp:lastModifiedBy>
  <cp:revision>9</cp:revision>
  <dcterms:created xsi:type="dcterms:W3CDTF">2015-05-06T14:43:34Z</dcterms:created>
  <dcterms:modified xsi:type="dcterms:W3CDTF">2015-07-02T20:07:37Z</dcterms:modified>
</cp:coreProperties>
</file>